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50</c:v>
                </c:pt>
                <c:pt idx="2">
                  <c:v>50</c:v>
                </c:pt>
                <c:pt idx="3">
                  <c:v>46</c:v>
                </c:pt>
                <c:pt idx="4">
                  <c:v>43</c:v>
                </c:pt>
                <c:pt idx="5">
                  <c:v>50</c:v>
                </c:pt>
                <c:pt idx="6">
                  <c:v>43</c:v>
                </c:pt>
                <c:pt idx="7">
                  <c:v>46</c:v>
                </c:pt>
                <c:pt idx="8">
                  <c:v>49</c:v>
                </c:pt>
                <c:pt idx="9">
                  <c:v>45</c:v>
                </c:pt>
                <c:pt idx="10">
                  <c:v>43</c:v>
                </c:pt>
                <c:pt idx="11">
                  <c:v>46</c:v>
                </c:pt>
                <c:pt idx="12">
                  <c:v>46</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35</c:v>
                </c:pt>
                <c:pt idx="2">
                  <c:v>26</c:v>
                </c:pt>
                <c:pt idx="3">
                  <c:v>34</c:v>
                </c:pt>
                <c:pt idx="4">
                  <c:v>31</c:v>
                </c:pt>
                <c:pt idx="5">
                  <c:v>27</c:v>
                </c:pt>
                <c:pt idx="6">
                  <c:v>33</c:v>
                </c:pt>
                <c:pt idx="7">
                  <c:v>31</c:v>
                </c:pt>
                <c:pt idx="8">
                  <c:v>35</c:v>
                </c:pt>
                <c:pt idx="9">
                  <c:v>27</c:v>
                </c:pt>
                <c:pt idx="10">
                  <c:v>27</c:v>
                </c:pt>
                <c:pt idx="11">
                  <c:v>30</c:v>
                </c:pt>
                <c:pt idx="12">
                  <c:v>35</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50</c:v>
                </c:pt>
                <c:pt idx="2">
                  <c:v>44</c:v>
                </c:pt>
                <c:pt idx="3">
                  <c:v>49</c:v>
                </c:pt>
                <c:pt idx="4">
                  <c:v>45</c:v>
                </c:pt>
                <c:pt idx="5">
                  <c:v>40</c:v>
                </c:pt>
                <c:pt idx="6">
                  <c:v>46</c:v>
                </c:pt>
                <c:pt idx="7">
                  <c:v>48</c:v>
                </c:pt>
                <c:pt idx="8">
                  <c:v>47</c:v>
                </c:pt>
                <c:pt idx="9">
                  <c:v>50</c:v>
                </c:pt>
                <c:pt idx="10">
                  <c:v>42</c:v>
                </c:pt>
                <c:pt idx="11">
                  <c:v>42</c:v>
                </c:pt>
                <c:pt idx="12">
                  <c:v>43</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27</c:v>
                </c:pt>
                <c:pt idx="2">
                  <c:v>28</c:v>
                </c:pt>
                <c:pt idx="3">
                  <c:v>30</c:v>
                </c:pt>
                <c:pt idx="4">
                  <c:v>26</c:v>
                </c:pt>
                <c:pt idx="5">
                  <c:v>32</c:v>
                </c:pt>
                <c:pt idx="6">
                  <c:v>25</c:v>
                </c:pt>
                <c:pt idx="7">
                  <c:v>29</c:v>
                </c:pt>
                <c:pt idx="8">
                  <c:v>32</c:v>
                </c:pt>
                <c:pt idx="9">
                  <c:v>33</c:v>
                </c:pt>
                <c:pt idx="10">
                  <c:v>29</c:v>
                </c:pt>
                <c:pt idx="11">
                  <c:v>31</c:v>
                </c:pt>
                <c:pt idx="12">
                  <c:v>30</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47</c:v>
                </c:pt>
                <c:pt idx="2">
                  <c:v>48</c:v>
                </c:pt>
                <c:pt idx="3">
                  <c:v>42</c:v>
                </c:pt>
                <c:pt idx="4">
                  <c:v>40</c:v>
                </c:pt>
                <c:pt idx="5">
                  <c:v>49</c:v>
                </c:pt>
                <c:pt idx="6">
                  <c:v>47</c:v>
                </c:pt>
                <c:pt idx="7">
                  <c:v>41</c:v>
                </c:pt>
                <c:pt idx="8">
                  <c:v>47</c:v>
                </c:pt>
                <c:pt idx="9">
                  <c:v>44</c:v>
                </c:pt>
                <c:pt idx="10">
                  <c:v>43</c:v>
                </c:pt>
                <c:pt idx="11">
                  <c:v>40</c:v>
                </c:pt>
                <c:pt idx="12">
                  <c:v>41</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25</c:v>
                </c:pt>
                <c:pt idx="2">
                  <c:v>29</c:v>
                </c:pt>
                <c:pt idx="3">
                  <c:v>27</c:v>
                </c:pt>
                <c:pt idx="4">
                  <c:v>32</c:v>
                </c:pt>
                <c:pt idx="5">
                  <c:v>26</c:v>
                </c:pt>
                <c:pt idx="6">
                  <c:v>33</c:v>
                </c:pt>
                <c:pt idx="7">
                  <c:v>34</c:v>
                </c:pt>
                <c:pt idx="8">
                  <c:v>34</c:v>
                </c:pt>
                <c:pt idx="9">
                  <c:v>31</c:v>
                </c:pt>
                <c:pt idx="10">
                  <c:v>35</c:v>
                </c:pt>
                <c:pt idx="11">
                  <c:v>34</c:v>
                </c:pt>
                <c:pt idx="12">
                  <c:v>26</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5857.5</c:v>
                </c:pt>
                <c:pt idx="1">
                  <c:v>5159.4</c:v>
                </c:pt>
                <c:pt idx="2">
                  <c:v>5231.2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projected to exhibit robust growth over the period of 2019-2032, driven by an increasing consumer demand and innovation in toys. The market was valued at millions of USD in 2019 and is expected to grow at a Compound Annual Growth Rate (CAGR) of about xx% until 2032, significantly expanding its global market share. The rising disposable income and swift urbanization, particularly in emerging economies, are key drivers. Technological advancements have also helped in market expansion, creating a vast array of options for consumers. By 2032, the revenue in the market will witness an exponential rise, reaching a remarkable figure of millions in USD.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Increased Digitalization and Innovation: The global toy market has seen substantial growth due to increased digitalization and the introduction of innovative toys capable of engaging children more efficiently. Smart toys, equipped with artificial intelligence and augmented reality technologies, offer interactive education and entertainment experiences, paving the way for market expansion. Companies are focusing on implementing new technologies such as IoT, AI, and AR in toys, promoting the popularity of educational and intelligent toys among kids and parents.
E-commerce Penetration Boosting Toy Sales: The advent and rise of e-commerce platforms is another key enabler in the global toy market. The convenience of online shopping, coupled with a wider range of products and ease of comparison, have contributed significantly to sales volumes. Many manufacturers are partnering with online retailers to expand their customer reach. Additionally, the impact of the COVID-19 pandemic has driven a surge in online toy sales, accelerating the shift from physical stores to digital platforms.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111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1111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technology industry with its exponential expansion has significantly influenced multiple sectors, the global toy market being one of them. Interactive toys that utilize technology like augmented reality, voice recognition, and artificial intelligence, among others, have revolutionized the traditional concept of toys. The demand for these innovative toys is rapidly accelerating, owing to the blend of educational and entertainment attributes. The portfolios of major brands in the industry reflect a profusion of tech-driven toys, pointing towards the industry's acceptance of and reliance on technology.
In the future, an increasing emergence of cutting-edge technology trends can further fuel this global toy market growth. Children now have access to tablets and other smart devices, driving developers to integrate toys with digital features to make them more engaging and informative. E-commerce has also significantly influenced the industry, opening a wider market and making novel tech-based toys more accessible. The technology industry's advancement and widespread acceptance across all age groups underlines its transformative impact on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currently facing challenges due to the high initial investment and setup costs. These financial demands are a barrier for new entrants, thereby limiting the market's expansion. Building a production line, licensing, and obtaining safety certifications entail substantial expenses. Moreover, marketing and establishing brand presence also require considerable funding. Consequently, these high upfront costs can stifle innovation and competition, affecting the overall growth of the global toy market.
Moreover, the extensive costs associated with ensuring compliance to stringent international standards also deter potential entrants. The toy industry also experiences further financial strain from fluctuating raw material prices and uncertainties surrounding trade policies. When combined with the substantial initial investment required, these factors pose a significant impediment to the development of a business in the global toy industry, therefore hampering the growth of the entire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Hasbro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Pawtucket, Rhode Island,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5,800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5159.4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1923</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Hasbro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1923</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Pawtucket, Rhode Island,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5231.2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5,800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https://www.hasbro.com/en-us/</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Hasbro, Inc. is an American multinational conglomerate with toy, board game, and media assets, headquartered in Pawtucket, Rhode Island. Hasbro owns and operates the eponymous Hasbro brand, along with many others including Parker Brothers and Milton Bradley. Founded in 1923 by three brothers, Hasbro first started out by selling textile remnants. The company expanded into manufacturing pencil boxes and school supplies soon after. With the advent of the 1940s, they shifted focus to toys and games, and thus their long-standing partnership with the world of play began. Some of their most famous and best-selling products include Transformers, Monopoly, My Little Pony, and Nerf guns. In addition to manufacturing toys and games, Hasbro also produces television shows and movies to help promote their products. Their operations are spread all around the world with a significant presence in over a dozen countries.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Transformers, Nerf, My Little Pony</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Hasbro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Hasbro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Hasbro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Hasbro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6.2.2. Text Analytics</a:t>
                      </a:r>
                    </a:p>
                  </a:txBody>
                  <a:tcPr>
                    <a:noFill/>
                    <a:lnL>
                      <a:noFill/>
                    </a:lnL>
                    <a:lnR>
                      <a:noFill/>
                    </a:lnR>
                    <a:lnT>
                      <a:noFill/>
                    </a:lnT>
                    <a:lnB>
                      <a:noFill/>
                    </a:lnB>
                  </a:tcPr>
                </a:tc>
                <a:tc>
                  <a:txBody>
                    <a:bodyPr/>
                    <a:lstStyle/>
                    <a:p>
                      <a:pPr>
                        <a:defRPr sz="1100" b="0">
                          <a:solidFill>
                            <a:srgbClr val="000000"/>
                          </a:solidFill>
                          <a:latin typeface="Calibri"/>
                        </a:defRPr>
                      </a:pPr>
                      <a:r>
                        <a:t>                    8.3.4. South Korea</a:t>
                      </a:r>
                    </a:p>
                  </a:txBody>
                  <a:tcPr>
                    <a:noFill/>
                    <a:lnL>
                      <a:noFill/>
                    </a:lnL>
                    <a:lnR>
                      <a:noFill/>
                    </a:lnR>
                    <a:lnT>
                      <a:noFill/>
                    </a:lnT>
                    <a:lnB>
                      <a:noFill/>
                    </a:lnB>
                  </a:tcPr>
                </a:tc>
              </a:tr>
              <a:tr h="297180">
                <a:tc>
                  <a:txBody>
                    <a:bodyPr/>
                    <a:lstStyle/>
                    <a:p>
                      <a:pPr>
                        <a:defRPr sz="1100" b="1">
                          <a:solidFill>
                            <a:srgbClr val="7030A0"/>
                          </a:solidFill>
                          <a:latin typeface="Calibri"/>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7.1. Healthcare</a:t>
                      </a:r>
                    </a:p>
                  </a:txBody>
                  <a:tcPr>
                    <a:noFill/>
                    <a:lnL>
                      <a:noFill/>
                    </a:lnL>
                    <a:lnR>
                      <a:noFill/>
                    </a:lnR>
                    <a:lnT>
                      <a:noFill/>
                    </a:lnT>
                    <a:lnB>
                      <a:noFill/>
                    </a:lnB>
                  </a:tcPr>
                </a:tc>
                <a:tc>
                  <a:txBody>
                    <a:bodyPr/>
                    <a:lstStyle/>
                    <a:p>
                      <a:pPr>
                        <a:defRPr sz="1100" b="0">
                          <a:solidFill>
                            <a:srgbClr val="000000"/>
                          </a:solidFill>
                          <a:latin typeface="Calibri"/>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7.2. Finance</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7.3. Automotive</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Hasbro Inc.</a:t>
                      </a:r>
                    </a:p>
                  </a:txBody>
                  <a:tcPr>
                    <a:noFill/>
                    <a:lnL>
                      <a:noFill/>
                    </a:lnL>
                    <a:lnR>
                      <a:noFill/>
                    </a:lnR>
                    <a:lnT>
                      <a:noFill/>
                    </a:lnT>
                    <a:lnB>
                      <a:noFill/>
                    </a:lnB>
                  </a:tcPr>
                </a:tc>
              </a:tr>
              <a:tr h="297180">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10.2. Lego Group</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Mattel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Bandai Namco Holdings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Fisher-Price</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Spin Master Corp.</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LeapFrog Enterprises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Playmobil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JAKKS Pacific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MGA Entertainment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